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1" r:id="rId4"/>
    <p:sldId id="272" r:id="rId5"/>
    <p:sldId id="273" r:id="rId6"/>
    <p:sldId id="258" r:id="rId7"/>
    <p:sldId id="287" r:id="rId8"/>
    <p:sldId id="259" r:id="rId9"/>
    <p:sldId id="264" r:id="rId10"/>
    <p:sldId id="260" r:id="rId11"/>
    <p:sldId id="265" r:id="rId12"/>
    <p:sldId id="278" r:id="rId13"/>
    <p:sldId id="274" r:id="rId14"/>
    <p:sldId id="266" r:id="rId15"/>
    <p:sldId id="280" r:id="rId16"/>
    <p:sldId id="277" r:id="rId17"/>
    <p:sldId id="267" r:id="rId18"/>
    <p:sldId id="275" r:id="rId19"/>
    <p:sldId id="268" r:id="rId20"/>
    <p:sldId id="269" r:id="rId21"/>
    <p:sldId id="281" r:id="rId22"/>
    <p:sldId id="282" r:id="rId23"/>
    <p:sldId id="283" r:id="rId24"/>
    <p:sldId id="284" r:id="rId25"/>
    <p:sldId id="285" r:id="rId26"/>
    <p:sldId id="286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1C34B-9AF7-4C80-A548-5F3DEDD13A7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72162-7F80-49B8-9871-5157F00A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1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DBC3-5437-C150-4A28-45AA22FE1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284D4-DEB2-CF98-9AFF-5D9EB216B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AEF26-5277-D0C8-25F9-EA5B342F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D00FA-B56C-D09A-FC31-F33EA13B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9D09-31F1-EE86-E057-394C475A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F9DA-A68E-5EB4-181B-1509DDF7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FDC6F-F640-F9F4-5051-EBE531E3D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72DE8-6309-6E32-F8D4-3CAB6FB0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E55EA-0DD4-DF6B-9CAF-79D82C5CC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4230-FE25-6B8F-1357-96FCB3E2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6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7EF3A3-E013-E5AE-CF78-A3E058C85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C9D1B-68DC-480A-6D6F-923784963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85AF5-F478-1BF6-9A1A-8FFB653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C463-6978-2604-E04A-6FB591EB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BCE2D-6923-507E-80CE-06BA5DE0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7496-729A-A040-3FD4-BD674A28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C06B-25A5-F0F3-CD3B-6C0B2A79B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D5AE1-0425-DF48-273B-35D10333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39B0D-7405-0CAE-BB16-095EC30A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80BBB-5BAB-768B-6F89-F6A167C6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8E400-E84E-16F0-3C5D-34544331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F3AD3-E2BC-0358-981A-EF094BA84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08478-F571-05E4-CB11-6AF6A42D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AB27B-865B-1DEE-2354-308D4A07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F1EB0-F20B-254E-0FED-6BB0DE16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0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56BC-8C79-C645-6BDE-BD2EEED7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AC3C7-0A09-C4F0-267E-F37598C67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6DC0F-86C3-78A5-7644-78EBB1E0C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25735-8394-DF26-4B68-46313403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56838-A768-AEFA-40D5-971C85F5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D1BD1-B43C-81F9-9E91-39D03A97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8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5889-A72D-A789-8417-E6BD8034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851F5-7B75-87BB-DB7A-EDB3CC1DB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E1654-1C09-7847-5DB5-83D5DEEBD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3994F-462A-9AB3-D11C-BB70F7D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A52AE-16F2-903A-32BF-F16902048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FDE61E-C183-6B9D-5CA9-213AA82F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1E9AA-595A-9DF4-0ED5-D55D9578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847227-8078-6109-1B6C-1147B39D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3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8977-C106-0931-82A2-1C14ECB7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043B3-E2F4-DDA3-52BB-46A39BD2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34A09-97FE-8DAE-570B-D7C11DFB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0406D-C5D1-6218-D4A9-CF870396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8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72988-2A35-7DF3-F2EB-F309769A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189CE-B039-FD76-01F5-215AB36C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630E7-E982-EBC7-7122-A2859432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1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D293-51D9-8FA8-D3FD-1DF12DE7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DAE3-765A-3F53-26EF-1274D7D70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BAD37-AD82-1DE2-BAD7-5C255BD0A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F9CAD-5C71-FDD6-06AF-D7D3868A8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D7835-E2C8-B91F-C057-A89F7023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208A2-79E7-A81C-AC82-8D5FDC27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0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AAB8-2F74-6D18-F3ED-B970B249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3177BE-D2BA-42DB-882E-517FE4AE6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68B3B-CC26-FB84-C08A-BE8A8E11A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3126A-6C5B-AC84-6C30-25DCA852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1D6-F590-6785-BEFA-A4F4ABA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EDC95-9FF4-3C30-6AC3-9F284CEF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B67C2-8622-17EB-E87E-B21AF6B8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4E6C1-4E4F-DF0D-D187-D3C8A3823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B4023-0D09-61B5-F8A1-6F473D2D7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2E37A-DF67-40DC-B575-07C979EE681C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00C8-0C1A-11D7-DB93-3A75C0660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1C77E-F4CC-032A-3891-3627EBD28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13604-8B84-49E4-8044-B137D7F5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4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2FC83-85B2-D2B9-ED8F-D2ECFB2D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9842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 Project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E9844-5028-0502-2FA9-650D6F252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28276"/>
            <a:ext cx="10515600" cy="1904127"/>
          </a:xfrm>
        </p:spPr>
        <p:txBody>
          <a:bodyPr>
            <a:normAutofit/>
          </a:bodyPr>
          <a:lstStyle/>
          <a:p>
            <a:pPr defTabSz="1042416">
              <a:spcBef>
                <a:spcPts val="1140"/>
              </a:spcBef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12</a:t>
            </a:r>
          </a:p>
          <a:p>
            <a:pPr defTabSz="1042416">
              <a:spcBef>
                <a:spcPts val="1140"/>
              </a:spcBef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Ahmed Al-</a:t>
            </a:r>
            <a:r>
              <a:rPr lang="en-US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Wasefy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(300389391)</a:t>
            </a:r>
          </a:p>
          <a:p>
            <a:pPr defTabSz="1042416">
              <a:spcBef>
                <a:spcPts val="1140"/>
              </a:spcBef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Ibrahim Elshenhapy (300389386)</a:t>
            </a:r>
          </a:p>
          <a:p>
            <a:pPr defTabSz="1042416">
              <a:spcBef>
                <a:spcPts val="1140"/>
              </a:spcBef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Mohamed </a:t>
            </a:r>
            <a:r>
              <a:rPr lang="en-US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Gabr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(300389919)</a:t>
            </a: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23639-B309-7036-ADCB-81CC99982945}"/>
              </a:ext>
            </a:extLst>
          </p:cNvPr>
          <p:cNvSpPr txBox="1"/>
          <p:nvPr/>
        </p:nvSpPr>
        <p:spPr>
          <a:xfrm>
            <a:off x="2981002" y="2270185"/>
            <a:ext cx="8372798" cy="81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2416">
              <a:spcAft>
                <a:spcPts val="600"/>
              </a:spcAft>
            </a:pPr>
            <a:r>
              <a:rPr lang="en-US" sz="45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Applied Machine Learning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5499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7F7D0B6-89F0-BE6E-5097-FF71580E3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6" t="7044" r="32603" b="19622"/>
          <a:stretch/>
        </p:blipFill>
        <p:spPr>
          <a:xfrm>
            <a:off x="343937" y="332911"/>
            <a:ext cx="6848806" cy="6344980"/>
          </a:xfrm>
          <a:prstGeom prst="rect">
            <a:avLst/>
          </a:prstGeom>
        </p:spPr>
      </p:pic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C69A49-F6FE-8CC9-F3A0-7761AFF59AAB}"/>
              </a:ext>
            </a:extLst>
          </p:cNvPr>
          <p:cNvSpPr txBox="1"/>
          <p:nvPr/>
        </p:nvSpPr>
        <p:spPr>
          <a:xfrm>
            <a:off x="8153400" y="1139437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Flow Chart for Question 1</a:t>
            </a:r>
          </a:p>
        </p:txBody>
      </p:sp>
    </p:spTree>
    <p:extLst>
      <p:ext uri="{BB962C8B-B14F-4D97-AF65-F5344CB8AC3E}">
        <p14:creationId xmlns:p14="http://schemas.microsoft.com/office/powerpoint/2010/main" val="283507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35650-CC8D-AB6D-4154-6BFB6D16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Obtain a baseline performance</a:t>
            </a:r>
          </a:p>
        </p:txBody>
      </p:sp>
      <p:sp>
        <p:nvSpPr>
          <p:cNvPr id="410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47A6191A-C396-5CDE-E082-6BD91A293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09803"/>
            <a:ext cx="7214616" cy="541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3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>
            <a:extLst>
              <a:ext uri="{FF2B5EF4-FFF2-40B4-BE49-F238E27FC236}">
                <a16:creationId xmlns:a16="http://schemas.microsoft.com/office/drawing/2014/main" id="{FF9D8AFD-62BE-934A-0A75-9724E571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272" y="63771"/>
            <a:ext cx="2996274" cy="26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8CD214B-5D59-EE25-ACF5-6305C1C4C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347" y="2878946"/>
            <a:ext cx="4208399" cy="377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7" name="Rectangle 820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0BEE895-AD27-E5FD-2A52-9E5D154B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2718" y="129529"/>
            <a:ext cx="2818786" cy="25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1" name="Rectangle 8210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76F3B3BE-52E4-998D-12FB-D67B2180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3414" y="294987"/>
            <a:ext cx="3630738" cy="325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3" name="Rectangle 8212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394E036C-6A4F-DF39-2E01-00AAA2C1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4197" y="4090335"/>
            <a:ext cx="3024993" cy="271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4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C69A49-F6FE-8CC9-F3A0-7761AFF59AAB}"/>
              </a:ext>
            </a:extLst>
          </p:cNvPr>
          <p:cNvSpPr txBox="1"/>
          <p:nvPr/>
        </p:nvSpPr>
        <p:spPr>
          <a:xfrm>
            <a:off x="8153400" y="1296455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Flow Chart for Question 2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4D8C8C9-5804-2556-3AEC-164854082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3" t="8182" r="33548" b="23805"/>
          <a:stretch/>
        </p:blipFill>
        <p:spPr>
          <a:xfrm>
            <a:off x="604420" y="584099"/>
            <a:ext cx="6129212" cy="56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0" name="Rectangle 92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50012-2AE8-B1C6-925D-EF48A493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Improvement strategy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4E98416-1F2A-014E-C329-E461D6791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581" y="2083353"/>
            <a:ext cx="10835986" cy="446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09583-6491-67F9-D331-120A50090862}"/>
              </a:ext>
            </a:extLst>
          </p:cNvPr>
          <p:cNvSpPr txBox="1"/>
          <p:nvPr/>
        </p:nvSpPr>
        <p:spPr>
          <a:xfrm>
            <a:off x="8104930" y="906709"/>
            <a:ext cx="310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 (5 - 25)</a:t>
            </a:r>
          </a:p>
        </p:txBody>
      </p:sp>
    </p:spTree>
    <p:extLst>
      <p:ext uri="{BB962C8B-B14F-4D97-AF65-F5344CB8AC3E}">
        <p14:creationId xmlns:p14="http://schemas.microsoft.com/office/powerpoint/2010/main" val="372229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50012-2AE8-B1C6-925D-EF48A493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Improvement strategy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32368-028D-FB46-6E09-8732FDDCFD42}"/>
              </a:ext>
            </a:extLst>
          </p:cNvPr>
          <p:cNvSpPr txBox="1"/>
          <p:nvPr/>
        </p:nvSpPr>
        <p:spPr>
          <a:xfrm>
            <a:off x="8104930" y="906709"/>
            <a:ext cx="310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 (5 - 25)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C7FAC80-9CA3-E029-F5FB-B3B5DFC32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" y="2138828"/>
            <a:ext cx="112395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480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C69A49-F6FE-8CC9-F3A0-7761AFF59AAB}"/>
              </a:ext>
            </a:extLst>
          </p:cNvPr>
          <p:cNvSpPr txBox="1"/>
          <p:nvPr/>
        </p:nvSpPr>
        <p:spPr>
          <a:xfrm>
            <a:off x="8107218" y="1342637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Flow Chart for Question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307A2-B2EC-F15C-5275-7205B8B0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0" y="1449930"/>
            <a:ext cx="7220392" cy="349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5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24B36-C283-EC60-4CCA-E1855D16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more machine learning model</a:t>
            </a:r>
          </a:p>
        </p:txBody>
      </p:sp>
      <p:pic>
        <p:nvPicPr>
          <p:cNvPr id="5" name="Picture 4" descr="A graph of a maximum accuracy scores&#10;&#10;Description automatically generated">
            <a:extLst>
              <a:ext uri="{FF2B5EF4-FFF2-40B4-BE49-F238E27FC236}">
                <a16:creationId xmlns:a16="http://schemas.microsoft.com/office/drawing/2014/main" id="{970B37EF-2F74-139E-90CB-85AC182FF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36" y="1845426"/>
            <a:ext cx="599367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5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C69A49-F6FE-8CC9-F3A0-7761AFF59AAB}"/>
              </a:ext>
            </a:extLst>
          </p:cNvPr>
          <p:cNvSpPr txBox="1"/>
          <p:nvPr/>
        </p:nvSpPr>
        <p:spPr>
          <a:xfrm>
            <a:off x="8061037" y="1305691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Flow Chart for Question 4,5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F9B9CD3-63A0-CC51-8E3C-121DB28D8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6" t="30030" r="43792" b="13253"/>
          <a:stretch/>
        </p:blipFill>
        <p:spPr>
          <a:xfrm>
            <a:off x="295563" y="394955"/>
            <a:ext cx="7029349" cy="60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9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F85B-E4B5-B881-22F0-7F000FF1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17" y="106507"/>
            <a:ext cx="10515600" cy="1325563"/>
          </a:xfrm>
        </p:spPr>
        <p:txBody>
          <a:bodyPr/>
          <a:lstStyle/>
          <a:p>
            <a:r>
              <a:rPr lang="en-US" dirty="0"/>
              <a:t>PKI</a:t>
            </a:r>
          </a:p>
        </p:txBody>
      </p:sp>
      <p:pic>
        <p:nvPicPr>
          <p:cNvPr id="5" name="Picture 4" descr="A graph of a graph showing the number of labels&#10;&#10;Description automatically generated">
            <a:extLst>
              <a:ext uri="{FF2B5EF4-FFF2-40B4-BE49-F238E27FC236}">
                <a16:creationId xmlns:a16="http://schemas.microsoft.com/office/drawing/2014/main" id="{E069D395-AD8D-0050-C321-C00553E1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9" y="1103984"/>
            <a:ext cx="9466756" cy="56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8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60DB-E263-518B-345B-3461E1992809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Problem’s Overview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55968-AEF1-F364-89FB-1016BEA188EC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In The Forest of northern Colorado</a:t>
            </a:r>
          </a:p>
        </p:txBody>
      </p:sp>
      <p:pic>
        <p:nvPicPr>
          <p:cNvPr id="2050" name="Picture 2" descr="Nine Unique Colorado National Forest Experiences - National Forest  Foundation">
            <a:extLst>
              <a:ext uri="{FF2B5EF4-FFF2-40B4-BE49-F238E27FC236}">
                <a16:creationId xmlns:a16="http://schemas.microsoft.com/office/drawing/2014/main" id="{707B4075-C267-15BE-5BC1-59914B4ED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96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CEEF22E7-C7EB-4303-91B7-B38A2A46C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E8DC0-A077-E003-2D50-020FDC02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-148209"/>
            <a:ext cx="10515600" cy="1481133"/>
          </a:xfrm>
        </p:spPr>
        <p:txBody>
          <a:bodyPr>
            <a:normAutofit/>
          </a:bodyPr>
          <a:lstStyle/>
          <a:p>
            <a:r>
              <a:rPr lang="en-US" sz="4000" dirty="0"/>
              <a:t>Fine tuning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8A0E951-BCA8-6BA1-3DFF-FEF037B04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r="2731" b="-1"/>
          <a:stretch/>
        </p:blipFill>
        <p:spPr>
          <a:xfrm>
            <a:off x="1770702" y="888823"/>
            <a:ext cx="8647545" cy="59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7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6E6-730B-3E60-60DD-AF43A00E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048" y="308692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Conclusion </a:t>
            </a:r>
            <a:r>
              <a:rPr lang="en-US" sz="2400" dirty="0"/>
              <a:t>(Question1)</a:t>
            </a:r>
            <a:endParaRPr lang="en-US" sz="3200" dirty="0"/>
          </a:p>
        </p:txBody>
      </p:sp>
      <p:pic>
        <p:nvPicPr>
          <p:cNvPr id="5" name="Picture 4" descr="Small tree">
            <a:extLst>
              <a:ext uri="{FF2B5EF4-FFF2-40B4-BE49-F238E27FC236}">
                <a16:creationId xmlns:a16="http://schemas.microsoft.com/office/drawing/2014/main" id="{550E6E0B-EDBD-ECEB-93A2-DFD7E85F1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5" r="34267" b="-1"/>
          <a:stretch/>
        </p:blipFill>
        <p:spPr>
          <a:xfrm>
            <a:off x="0" y="10"/>
            <a:ext cx="3334328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22A7-C3A9-7CDB-1E56-E136D872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328" y="1359685"/>
            <a:ext cx="8857672" cy="5327431"/>
          </a:xfrm>
        </p:spPr>
        <p:txBody>
          <a:bodyPr>
            <a:normAutofit/>
          </a:bodyPr>
          <a:lstStyle/>
          <a:p>
            <a:r>
              <a:rPr lang="en-US" sz="2400" dirty="0"/>
              <a:t>Decision Tree emerged as the best model with an accuracy of </a:t>
            </a:r>
            <a:r>
              <a:rPr lang="ar-EG" sz="2000" dirty="0"/>
              <a:t>76.2</a:t>
            </a:r>
            <a:r>
              <a:rPr lang="en-US" sz="2400" dirty="0"/>
              <a:t>%.</a:t>
            </a:r>
          </a:p>
          <a:p>
            <a:r>
              <a:rPr lang="en-US" sz="2400" dirty="0"/>
              <a:t>KNN and Naive Bayes also performed reasonably well, achieving accuracies ranging from 0.6 to 0.76.</a:t>
            </a:r>
          </a:p>
          <a:p>
            <a:r>
              <a:rPr lang="en-US" sz="2400" dirty="0"/>
              <a:t>Logistic Regression and SVM showed relatively poor results, with low accuracies due to misclassifications in specific classes.</a:t>
            </a:r>
          </a:p>
          <a:p>
            <a:r>
              <a:rPr lang="en-US" sz="2400" dirty="0"/>
              <a:t>The most common misclassifications occurred in classes 0, 1, and 5.</a:t>
            </a:r>
          </a:p>
          <a:p>
            <a:r>
              <a:rPr lang="en-US" sz="2400" dirty="0"/>
              <a:t>Further experimentation using Dimensionality Reduction and Feature selection could improve the models' performance.</a:t>
            </a:r>
          </a:p>
          <a:p>
            <a:r>
              <a:rPr lang="en-US" sz="2400" dirty="0"/>
              <a:t>The obtained results serve as a starting point for enhancing the classifiers' accuracy on the dataset.</a:t>
            </a:r>
          </a:p>
          <a:p>
            <a:r>
              <a:rPr lang="en-US" sz="2400" dirty="0"/>
              <a:t>Overall, the current accuracies indicate room for improvement in future iterations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252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36E6-730B-3E60-60DD-AF43A00E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163" y="296821"/>
            <a:ext cx="4398818" cy="1402670"/>
          </a:xfrm>
        </p:spPr>
        <p:txBody>
          <a:bodyPr anchor="t">
            <a:normAutofit/>
          </a:bodyPr>
          <a:lstStyle/>
          <a:p>
            <a:r>
              <a:rPr lang="en-US" sz="3200" dirty="0"/>
              <a:t>Conclusion </a:t>
            </a:r>
            <a:r>
              <a:rPr lang="en-US" sz="2000" dirty="0"/>
              <a:t>(Question 2)</a:t>
            </a:r>
            <a:endParaRPr lang="en-US" sz="3200" dirty="0"/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8EB65D07-E733-9100-CDBC-EA72164B5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76" b="2"/>
          <a:stretch/>
        </p:blipFill>
        <p:spPr>
          <a:xfrm>
            <a:off x="10732006" y="10"/>
            <a:ext cx="1459994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22A7-C3A9-7CDB-1E56-E136D872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0273"/>
            <a:ext cx="10732006" cy="5607727"/>
          </a:xfrm>
        </p:spPr>
        <p:txBody>
          <a:bodyPr>
            <a:normAutofit/>
          </a:bodyPr>
          <a:lstStyle/>
          <a:p>
            <a:endParaRPr lang="en-US" sz="1000" dirty="0"/>
          </a:p>
          <a:p>
            <a:r>
              <a:rPr lang="en-US" sz="2400" dirty="0"/>
              <a:t>The filter method for feature selection was implemented, selecting features based on individual importance without considering feature interactions.</a:t>
            </a:r>
          </a:p>
          <a:p>
            <a:r>
              <a:rPr lang="en-US" sz="2400" dirty="0"/>
              <a:t>Results indicate that the accuracy of both the KNN and Decision Tree models increases as the number of selected features increases, but plateaus after a certain threshold.</a:t>
            </a:r>
          </a:p>
          <a:p>
            <a:r>
              <a:rPr lang="en-US" sz="2400" dirty="0"/>
              <a:t>There are a few crucial features significantly contributing to the models' accuracy, while others have less impact.</a:t>
            </a:r>
          </a:p>
          <a:p>
            <a:r>
              <a:rPr lang="en-US" sz="2400" dirty="0"/>
              <a:t>Best k values for KNN and Decision Tree were found to be 22 and 15, respectively.</a:t>
            </a:r>
          </a:p>
          <a:p>
            <a:r>
              <a:rPr lang="en-US" sz="2400" dirty="0"/>
              <a:t>The accuracy of the KNN model with the best k value is 73.7%, and the Decision Tree model achieves 76.3%.</a:t>
            </a:r>
          </a:p>
          <a:p>
            <a:r>
              <a:rPr lang="en-US" sz="2400" dirty="0"/>
              <a:t>The filter method can be a valuable approach to enhance model accuracy, but careful selection of the optimal number of features is essential for best results.</a:t>
            </a:r>
          </a:p>
        </p:txBody>
      </p:sp>
    </p:spTree>
    <p:extLst>
      <p:ext uri="{BB962C8B-B14F-4D97-AF65-F5344CB8AC3E}">
        <p14:creationId xmlns:p14="http://schemas.microsoft.com/office/powerpoint/2010/main" val="221088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936E6-730B-3E60-60DD-AF43A00E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961" y="1"/>
            <a:ext cx="6427511" cy="766618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  <a:r>
              <a:rPr lang="en-US" sz="2800" dirty="0"/>
              <a:t>(Question 2)</a:t>
            </a:r>
            <a:endParaRPr lang="en-US" dirty="0"/>
          </a:p>
        </p:txBody>
      </p:sp>
      <p:pic>
        <p:nvPicPr>
          <p:cNvPr id="10" name="Picture 9" descr="Snowed pine trees">
            <a:extLst>
              <a:ext uri="{FF2B5EF4-FFF2-40B4-BE49-F238E27FC236}">
                <a16:creationId xmlns:a16="http://schemas.microsoft.com/office/drawing/2014/main" id="{C394C540-A384-2FC3-400C-CB2913BC3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1" r="11215" b="-1"/>
          <a:stretch/>
        </p:blipFill>
        <p:spPr>
          <a:xfrm>
            <a:off x="20" y="10"/>
            <a:ext cx="1764125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22A7-C3A9-7CDB-1E56-E136D872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144" y="1034473"/>
            <a:ext cx="10424807" cy="5823516"/>
          </a:xfrm>
        </p:spPr>
        <p:txBody>
          <a:bodyPr>
            <a:normAutofit fontScale="92500"/>
          </a:bodyPr>
          <a:lstStyle/>
          <a:p>
            <a:r>
              <a:rPr lang="en-US" dirty="0"/>
              <a:t>Implemented the wrapper method for feature selection using Recursive Feature Elimination with Cross-Validation (RFECV) algorithm.</a:t>
            </a:r>
          </a:p>
          <a:p>
            <a:r>
              <a:rPr lang="en-US" dirty="0"/>
              <a:t>The wrapper method iteratively adds features to the model and evaluates its performance, improving accuracy for both KNN and Decision Tree models.</a:t>
            </a:r>
          </a:p>
          <a:p>
            <a:r>
              <a:rPr lang="en-US" dirty="0"/>
              <a:t>Best k values for KNN and Decision Tree are 10 and 23, respectively, with accuracies of 0.738 and 0.766.</a:t>
            </a:r>
          </a:p>
          <a:p>
            <a:r>
              <a:rPr lang="en-US" dirty="0"/>
              <a:t>The accuracy of models plateaus after selecting a certain number of features, indicating important features and less significant ones.</a:t>
            </a:r>
          </a:p>
          <a:p>
            <a:r>
              <a:rPr lang="en-US" dirty="0"/>
              <a:t>The wrapper method is a valuable approach to enhance model accuracy, though more complex to implement compared to the filter method.</a:t>
            </a:r>
          </a:p>
          <a:p>
            <a:r>
              <a:rPr lang="en-US" dirty="0"/>
              <a:t>In comparison, the wrapper method proves to be more powerful, but the choice between the two depends on the specific problem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279506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936E6-730B-3E60-60DD-AF43A00E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Conclusion </a:t>
            </a:r>
            <a:r>
              <a:rPr lang="en-US" sz="2800" dirty="0"/>
              <a:t>(Question 3)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22A7-C3A9-7CDB-1E56-E136D872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4733"/>
            <a:ext cx="10424806" cy="5362575"/>
          </a:xfrm>
        </p:spPr>
        <p:txBody>
          <a:bodyPr>
            <a:normAutofit/>
          </a:bodyPr>
          <a:lstStyle/>
          <a:p>
            <a:r>
              <a:rPr lang="en-US" sz="2400" dirty="0"/>
              <a:t>Implemented ensemble methods to improve model accuracy, including KNN, Decision Tree, Random Forest, Bagging, and AdaBoost.</a:t>
            </a:r>
          </a:p>
          <a:p>
            <a:r>
              <a:rPr lang="en-US" sz="2400" dirty="0"/>
              <a:t>Results show that Random Forest achieved the highest accuracy at 80.59%, followed by Bagging at 79.48%.</a:t>
            </a:r>
          </a:p>
          <a:p>
            <a:r>
              <a:rPr lang="en-US" sz="2400" dirty="0"/>
              <a:t>KNN and Decision Tree achieved moderate accuracies of 73.84% and 75.80%, respectively.</a:t>
            </a:r>
          </a:p>
          <a:p>
            <a:r>
              <a:rPr lang="en-US" sz="2400" dirty="0"/>
              <a:t>AdaBoost had the lowest accuracy at 34.43%.</a:t>
            </a:r>
          </a:p>
          <a:p>
            <a:r>
              <a:rPr lang="en-US" sz="2400" dirty="0"/>
              <a:t>Ensemble methods, particularly Random Forest and Bagging, are effective in enhancing model accuracy compared to baseline.</a:t>
            </a:r>
          </a:p>
          <a:p>
            <a:r>
              <a:rPr lang="en-US" sz="2400" dirty="0"/>
              <a:t>The choice of the best model depends on specific problem requirements - Random Forest for highest accuracy and Decision Tree for interpretability.</a:t>
            </a:r>
          </a:p>
        </p:txBody>
      </p:sp>
      <p:pic>
        <p:nvPicPr>
          <p:cNvPr id="5" name="Picture 4" descr="Aerial view of a lush green forest">
            <a:extLst>
              <a:ext uri="{FF2B5EF4-FFF2-40B4-BE49-F238E27FC236}">
                <a16:creationId xmlns:a16="http://schemas.microsoft.com/office/drawing/2014/main" id="{CF34FF21-ACEF-4F50-1B6C-78251F0D4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2" r="28101" b="1"/>
          <a:stretch/>
        </p:blipFill>
        <p:spPr>
          <a:xfrm>
            <a:off x="10427854" y="10"/>
            <a:ext cx="1764145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11957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936E6-730B-3E60-60DD-AF43A00E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09" y="591867"/>
            <a:ext cx="9092493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Conclusion </a:t>
            </a:r>
            <a:r>
              <a:rPr lang="en-US" sz="3600" dirty="0"/>
              <a:t>(Question 4)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997CA-57B5-7EA8-10CE-C4AD8D518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5" r="33268"/>
          <a:stretch/>
        </p:blipFill>
        <p:spPr>
          <a:xfrm>
            <a:off x="1" y="10"/>
            <a:ext cx="1228435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22A7-C3A9-7CDB-1E56-E136D872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436" y="2434383"/>
            <a:ext cx="10960516" cy="4405318"/>
          </a:xfrm>
        </p:spPr>
        <p:txBody>
          <a:bodyPr>
            <a:normAutofit/>
          </a:bodyPr>
          <a:lstStyle/>
          <a:p>
            <a:endParaRPr lang="en-US" sz="1200" dirty="0"/>
          </a:p>
          <a:p>
            <a:r>
              <a:rPr lang="en-US" sz="2000" dirty="0"/>
              <a:t>Implemented a Self-Organizing Map (SOM) for clustering the data into 7 regions.</a:t>
            </a:r>
          </a:p>
          <a:p>
            <a:r>
              <a:rPr lang="en-US" sz="1800" dirty="0"/>
              <a:t>Trained a Deep Neural Network (DNN) on the SOM cluster labels, achieving a validation accuracy of 85.18%.</a:t>
            </a:r>
          </a:p>
          <a:p>
            <a:r>
              <a:rPr lang="en-US" sz="2000" dirty="0"/>
              <a:t>DNN trained on the original data labels had a lower validation accuracy of 72.82%, indicating the effectiveness of SOM clustering.</a:t>
            </a:r>
          </a:p>
          <a:p>
            <a:r>
              <a:rPr lang="en-US" sz="2000" dirty="0"/>
              <a:t>Best validation accuracy achieved with a 6x6 grid of SOM neurons, suggesting larger grids may further improve DNN performance.</a:t>
            </a:r>
          </a:p>
          <a:p>
            <a:r>
              <a:rPr lang="en-US" sz="2000" dirty="0"/>
              <a:t>SOM clustering identified meaningful data patterns, enhancing DNN learning and performance.</a:t>
            </a:r>
          </a:p>
          <a:p>
            <a:r>
              <a:rPr lang="en-US" sz="2000" dirty="0"/>
              <a:t>Potential improvements include using a more sophisticated SOM algorithm (e.g., </a:t>
            </a:r>
            <a:r>
              <a:rPr lang="en-US" sz="2000" dirty="0" err="1"/>
              <a:t>GrowingSOM</a:t>
            </a:r>
            <a:r>
              <a:rPr lang="en-US" sz="2000" dirty="0"/>
              <a:t>), utilizing convolutional neural networks (CNNs), and exploring various data preprocessing and regularization techniques to optimize DNN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48674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936E6-730B-3E60-60DD-AF43A00E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460" y="0"/>
            <a:ext cx="5567375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</a:t>
            </a:r>
            <a:r>
              <a:rPr lang="en-US" sz="2700" dirty="0"/>
              <a:t>(Question 5)</a:t>
            </a:r>
            <a:endParaRPr lang="en-US" dirty="0"/>
          </a:p>
        </p:txBody>
      </p:sp>
      <p:pic>
        <p:nvPicPr>
          <p:cNvPr id="12" name="Picture 4" descr="Hand with red strings">
            <a:extLst>
              <a:ext uri="{FF2B5EF4-FFF2-40B4-BE49-F238E27FC236}">
                <a16:creationId xmlns:a16="http://schemas.microsoft.com/office/drawing/2014/main" id="{24079D7A-1A32-24B5-A74B-D732C2E31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r="18240" b="-1"/>
          <a:stretch/>
        </p:blipFill>
        <p:spPr>
          <a:xfrm>
            <a:off x="20" y="10"/>
            <a:ext cx="226288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22A7-C3A9-7CDB-1E56-E136D872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460" y="1099127"/>
            <a:ext cx="10025492" cy="5758862"/>
          </a:xfrm>
        </p:spPr>
        <p:txBody>
          <a:bodyPr>
            <a:normAutofit/>
          </a:bodyPr>
          <a:lstStyle/>
          <a:p>
            <a:r>
              <a:rPr lang="en-US" sz="2000" dirty="0"/>
              <a:t>The improved code incorporates two additional callbacks, </a:t>
            </a:r>
            <a:r>
              <a:rPr lang="en-US" sz="2000" dirty="0" err="1"/>
              <a:t>ReduceLROnPlateau</a:t>
            </a:r>
            <a:r>
              <a:rPr lang="en-US" sz="2000" dirty="0"/>
              <a:t> and Early Stopping, to improve the accuracy of the Deep Neural Network (DNN) model during training.</a:t>
            </a:r>
          </a:p>
          <a:p>
            <a:r>
              <a:rPr lang="en-US" sz="2000" dirty="0"/>
              <a:t>The model architecture includes Batch Normalization and Dropout layers to stabilize training, prevent overfitting, and improve convergence.</a:t>
            </a:r>
          </a:p>
          <a:p>
            <a:r>
              <a:rPr lang="en-US" sz="2000" dirty="0"/>
              <a:t>The Adam optimizer with a learning rate of 0.001 is used for optimization, enhancing the model's ability to converge efficiently.</a:t>
            </a:r>
          </a:p>
          <a:p>
            <a:r>
              <a:rPr lang="en-US" sz="2000" dirty="0"/>
              <a:t>The utilization of Self-Organizing Maps (SOM) for data mapping allows the DNN to handle complex data distributions and capture intricate patterns, leading to better data representation.</a:t>
            </a:r>
          </a:p>
          <a:p>
            <a:r>
              <a:rPr lang="en-US" sz="2000" dirty="0"/>
              <a:t>Early Stopping prevents overfitting by monitoring the validation loss and stopping training when there is no improvement for a certain number of epochs.</a:t>
            </a:r>
          </a:p>
          <a:p>
            <a:r>
              <a:rPr lang="en-US" sz="2000" dirty="0" err="1"/>
              <a:t>ReduceLROnPlateau</a:t>
            </a:r>
            <a:r>
              <a:rPr lang="en-US" sz="2000" dirty="0"/>
              <a:t> reduces the learning rate when the validation loss plateaus, fine-tuning the model and aiding convergence.</a:t>
            </a:r>
          </a:p>
          <a:p>
            <a:r>
              <a:rPr lang="en-US" sz="2000" dirty="0"/>
              <a:t>The combination of these techniques results in a more accurate DNN model compared to the previous version, as it prevents overfitting, fine-tunes the model, and enhances data representation and feature learning.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15731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topwatch">
            <a:extLst>
              <a:ext uri="{FF2B5EF4-FFF2-40B4-BE49-F238E27FC236}">
                <a16:creationId xmlns:a16="http://schemas.microsoft.com/office/drawing/2014/main" id="{FCEC8D41-77C3-C5CE-C479-94BBBC319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5721F-7FE8-64DE-C1E9-91EA966F0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78766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60DB-E263-518B-345B-3461E1992809}"/>
              </a:ext>
            </a:extLst>
          </p:cNvPr>
          <p:cNvSpPr txBox="1"/>
          <p:nvPr/>
        </p:nvSpPr>
        <p:spPr>
          <a:xfrm>
            <a:off x="541243" y="2394190"/>
            <a:ext cx="3571810" cy="1903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Problem’s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DF392-65DA-090A-CF69-B5D1C860D295}"/>
              </a:ext>
            </a:extLst>
          </p:cNvPr>
          <p:cNvSpPr txBox="1"/>
          <p:nvPr/>
        </p:nvSpPr>
        <p:spPr>
          <a:xfrm>
            <a:off x="638882" y="4631161"/>
            <a:ext cx="3571810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 Use Planning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 Protection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Forest Management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9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lamosa Field Office – Forest Management &amp; Stewardship | Colorado State  Forest Service | Colorado State University">
            <a:extLst>
              <a:ext uri="{FF2B5EF4-FFF2-40B4-BE49-F238E27FC236}">
                <a16:creationId xmlns:a16="http://schemas.microsoft.com/office/drawing/2014/main" id="{AC58E70C-A65A-3F97-C044-2F0A70C0A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837087"/>
            <a:ext cx="7214616" cy="315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42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2F60DB-E263-518B-345B-3461E1992809}"/>
              </a:ext>
            </a:extLst>
          </p:cNvPr>
          <p:cNvSpPr txBox="1"/>
          <p:nvPr/>
        </p:nvSpPr>
        <p:spPr>
          <a:xfrm>
            <a:off x="481013" y="3752849"/>
            <a:ext cx="3425969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Problem’s Overview</a:t>
            </a:r>
          </a:p>
        </p:txBody>
      </p:sp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E91AC93C-8464-16FC-94F9-74BB0E8A4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t="18314" r="3958" b="31793"/>
          <a:stretch/>
        </p:blipFill>
        <p:spPr>
          <a:xfrm>
            <a:off x="481013" y="10"/>
            <a:ext cx="11228382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648D47-4742-C654-CFA6-C4E189C17292}"/>
              </a:ext>
            </a:extLst>
          </p:cNvPr>
          <p:cNvSpPr txBox="1"/>
          <p:nvPr/>
        </p:nvSpPr>
        <p:spPr>
          <a:xfrm>
            <a:off x="4223982" y="3642014"/>
            <a:ext cx="7968018" cy="3105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Elevation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Aspect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Slope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Distance to Hydrology (Horizontal and Vertical)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Distance to Roadways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Hillshade</a:t>
            </a:r>
            <a:r>
              <a:rPr lang="en-US" sz="1600" dirty="0"/>
              <a:t> (Different time)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Wilderness Area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Soil Type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Cover Type</a:t>
            </a:r>
          </a:p>
        </p:txBody>
      </p:sp>
    </p:spTree>
    <p:extLst>
      <p:ext uri="{BB962C8B-B14F-4D97-AF65-F5344CB8AC3E}">
        <p14:creationId xmlns:p14="http://schemas.microsoft.com/office/powerpoint/2010/main" val="9415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2F60DB-E263-518B-345B-3461E1992809}"/>
              </a:ext>
            </a:extLst>
          </p:cNvPr>
          <p:cNvSpPr txBox="1"/>
          <p:nvPr/>
        </p:nvSpPr>
        <p:spPr>
          <a:xfrm>
            <a:off x="120073" y="193964"/>
            <a:ext cx="41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Problem’s Overview</a:t>
            </a:r>
          </a:p>
        </p:txBody>
      </p:sp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E91AC93C-8464-16FC-94F9-74BB0E8A4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23839" r="3848" b="28889"/>
          <a:stretch/>
        </p:blipFill>
        <p:spPr>
          <a:xfrm>
            <a:off x="13111" y="985038"/>
            <a:ext cx="12165777" cy="3555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FF3A87-20B4-53AF-24B7-B9947B9F626C}"/>
              </a:ext>
            </a:extLst>
          </p:cNvPr>
          <p:cNvSpPr txBox="1"/>
          <p:nvPr/>
        </p:nvSpPr>
        <p:spPr>
          <a:xfrm>
            <a:off x="5985165" y="4627418"/>
            <a:ext cx="481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 Algorithms Developed</a:t>
            </a:r>
          </a:p>
        </p:txBody>
      </p:sp>
    </p:spTree>
    <p:extLst>
      <p:ext uri="{BB962C8B-B14F-4D97-AF65-F5344CB8AC3E}">
        <p14:creationId xmlns:p14="http://schemas.microsoft.com/office/powerpoint/2010/main" val="245135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BDDACC2F-EE85-C59D-D927-AA6211795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7" y="1343995"/>
            <a:ext cx="6046211" cy="5451119"/>
          </a:xfrm>
          <a:prstGeom prst="rect">
            <a:avLst/>
          </a:prstGeom>
        </p:spPr>
      </p:pic>
      <p:pic>
        <p:nvPicPr>
          <p:cNvPr id="5" name="Content Placeholder 4" descr="A pie chart with numbers and a number on it&#10;&#10;Description automatically generated">
            <a:extLst>
              <a:ext uri="{FF2B5EF4-FFF2-40B4-BE49-F238E27FC236}">
                <a16:creationId xmlns:a16="http://schemas.microsoft.com/office/drawing/2014/main" id="{FB17C329-F800-E20A-EE6E-540614C90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35" y="1343995"/>
            <a:ext cx="4889789" cy="51858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9A1E5D-248C-7C9E-406C-69C16A1F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Dataset’s overview (EDA)</a:t>
            </a:r>
          </a:p>
        </p:txBody>
      </p:sp>
    </p:spTree>
    <p:extLst>
      <p:ext uri="{BB962C8B-B14F-4D97-AF65-F5344CB8AC3E}">
        <p14:creationId xmlns:p14="http://schemas.microsoft.com/office/powerpoint/2010/main" val="393362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B959CBD-5608-DBC8-41F5-0AADDA13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18" y="1204118"/>
            <a:ext cx="6361899" cy="5329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9A1E5D-248C-7C9E-406C-69C16A1F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9488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Dataset’s overview (EDA)</a:t>
            </a:r>
          </a:p>
        </p:txBody>
      </p:sp>
      <p:pic>
        <p:nvPicPr>
          <p:cNvPr id="16" name="Content Placeholder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FAA50A-950E-0ABC-3AB0-6E8320211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3" y="1204118"/>
            <a:ext cx="4027637" cy="5379774"/>
          </a:xfrm>
        </p:spPr>
      </p:pic>
    </p:spTree>
    <p:extLst>
      <p:ext uri="{BB962C8B-B14F-4D97-AF65-F5344CB8AC3E}">
        <p14:creationId xmlns:p14="http://schemas.microsoft.com/office/powerpoint/2010/main" val="103426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C6F094-8FED-FB7E-6B13-376F514E7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" b="4393"/>
          <a:stretch/>
        </p:blipFill>
        <p:spPr>
          <a:xfrm>
            <a:off x="1236667" y="94890"/>
            <a:ext cx="10113714" cy="66682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C5F3F-9F6B-34BE-E780-A3EA38E8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9440" y="94890"/>
            <a:ext cx="12044219" cy="1301662"/>
          </a:xfrm>
        </p:spPr>
        <p:txBody>
          <a:bodyPr>
            <a:normAutofit/>
          </a:bodyPr>
          <a:lstStyle/>
          <a:p>
            <a:r>
              <a:rPr lang="en-US" sz="2800" dirty="0"/>
              <a:t>General Flowchart </a:t>
            </a:r>
            <a:br>
              <a:rPr lang="en-US" sz="2800" dirty="0"/>
            </a:br>
            <a:r>
              <a:rPr lang="en-US" sz="2800" dirty="0"/>
              <a:t>to summarize all process</a:t>
            </a:r>
          </a:p>
        </p:txBody>
      </p:sp>
    </p:spTree>
    <p:extLst>
      <p:ext uri="{BB962C8B-B14F-4D97-AF65-F5344CB8AC3E}">
        <p14:creationId xmlns:p14="http://schemas.microsoft.com/office/powerpoint/2010/main" val="414838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training data&#10;&#10;Description automatically generated">
            <a:extLst>
              <a:ext uri="{FF2B5EF4-FFF2-40B4-BE49-F238E27FC236}">
                <a16:creationId xmlns:a16="http://schemas.microsoft.com/office/drawing/2014/main" id="{75639B59-5C8C-87DE-5BC2-FDAC2C4F4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9600"/>
            <a:ext cx="5219700" cy="4379913"/>
          </a:xfrm>
          <a:prstGeom prst="rect">
            <a:avLst/>
          </a:prstGeom>
        </p:spPr>
      </p:pic>
      <p:pic>
        <p:nvPicPr>
          <p:cNvPr id="7" name="Picture 6" descr="A diagram of a test data&#10;&#10;Description automatically generated">
            <a:extLst>
              <a:ext uri="{FF2B5EF4-FFF2-40B4-BE49-F238E27FC236}">
                <a16:creationId xmlns:a16="http://schemas.microsoft.com/office/drawing/2014/main" id="{BEDB648E-005E-CB1C-EBCA-BA970CB2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38" y="1879600"/>
            <a:ext cx="5219700" cy="437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AC696B-7C3D-4601-081F-4DE7C4CC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Visualize the training and test set to understand problem nature</a:t>
            </a:r>
          </a:p>
        </p:txBody>
      </p:sp>
    </p:spTree>
    <p:extLst>
      <p:ext uri="{BB962C8B-B14F-4D97-AF65-F5344CB8AC3E}">
        <p14:creationId xmlns:p14="http://schemas.microsoft.com/office/powerpoint/2010/main" val="3242456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976</Words>
  <Application>Microsoft Office PowerPoint</Application>
  <PresentationFormat>Widescreen</PresentationFormat>
  <Paragraphs>87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Term Project</vt:lpstr>
      <vt:lpstr>PowerPoint Presentation</vt:lpstr>
      <vt:lpstr>PowerPoint Presentation</vt:lpstr>
      <vt:lpstr>PowerPoint Presentation</vt:lpstr>
      <vt:lpstr>PowerPoint Presentation</vt:lpstr>
      <vt:lpstr>Dataset’s overview (EDA)</vt:lpstr>
      <vt:lpstr>Dataset’s overview (EDA)</vt:lpstr>
      <vt:lpstr>General Flowchart  to summarize all process</vt:lpstr>
      <vt:lpstr>Visualize the training and test set to understand problem nature</vt:lpstr>
      <vt:lpstr>PowerPoint Presentation</vt:lpstr>
      <vt:lpstr>Obtain a baseline performance</vt:lpstr>
      <vt:lpstr>PowerPoint Presentation</vt:lpstr>
      <vt:lpstr>PowerPoint Presentation</vt:lpstr>
      <vt:lpstr>First Improvement strategy Feature Selection</vt:lpstr>
      <vt:lpstr>First Improvement strategy Feature Selection</vt:lpstr>
      <vt:lpstr>PowerPoint Presentation</vt:lpstr>
      <vt:lpstr>Adding more machine learning model</vt:lpstr>
      <vt:lpstr>PowerPoint Presentation</vt:lpstr>
      <vt:lpstr>PKI</vt:lpstr>
      <vt:lpstr>Fine tuning</vt:lpstr>
      <vt:lpstr>Conclusion (Question1)</vt:lpstr>
      <vt:lpstr>Conclusion (Question 2)</vt:lpstr>
      <vt:lpstr>Conclusion (Question 2)</vt:lpstr>
      <vt:lpstr>Conclusion (Question 3)</vt:lpstr>
      <vt:lpstr>Conclusion (Question 4)</vt:lpstr>
      <vt:lpstr>Conclusion (Question 5)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</dc:title>
  <dc:creator>Shenhapy</dc:creator>
  <cp:lastModifiedBy>Ibrahim Elshenhapy</cp:lastModifiedBy>
  <cp:revision>15</cp:revision>
  <dcterms:created xsi:type="dcterms:W3CDTF">2023-07-31T17:43:35Z</dcterms:created>
  <dcterms:modified xsi:type="dcterms:W3CDTF">2023-08-01T00:11:03Z</dcterms:modified>
</cp:coreProperties>
</file>